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58" r:id="rId5"/>
    <p:sldId id="259" r:id="rId6"/>
    <p:sldId id="274" r:id="rId7"/>
    <p:sldId id="272" r:id="rId8"/>
    <p:sldId id="269" r:id="rId9"/>
    <p:sldId id="271" r:id="rId10"/>
    <p:sldId id="275" r:id="rId11"/>
    <p:sldId id="276" r:id="rId12"/>
    <p:sldId id="273" r:id="rId13"/>
    <p:sldId id="260" r:id="rId14"/>
    <p:sldId id="262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10" Type="http://schemas.openxmlformats.org/officeDocument/2006/relationships/image" Target="../media/image11.gif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963" y="1988840"/>
            <a:ext cx="8568952" cy="1793167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b="1" dirty="0" smtClean="0"/>
              <a:t>Мастер-класс </a:t>
            </a:r>
            <a:br>
              <a:rPr lang="ru-RU" b="1" dirty="0" smtClean="0"/>
            </a:br>
            <a:r>
              <a:rPr lang="ru-RU" b="1" dirty="0" smtClean="0"/>
              <a:t>«Остановись, прекрасное мгновенье…»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653136"/>
            <a:ext cx="6400800" cy="1473200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квалификационной категории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лицей №11 г. Россоши</a:t>
            </a:r>
          </a:p>
          <a:p>
            <a:pPr algn="l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Кальченко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Сергеевна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468" y="404664"/>
            <a:ext cx="8497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(региональный) этап Всероссийского конкурса «Учитель года – 2017»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12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19872" y="2636912"/>
            <a:ext cx="2376264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Тютчев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28184" y="685769"/>
            <a:ext cx="2376264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872" y="685769"/>
            <a:ext cx="2376264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692696"/>
            <a:ext cx="2376264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872" y="4869160"/>
            <a:ext cx="2376264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1013" y="4869160"/>
            <a:ext cx="2376264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2727145"/>
            <a:ext cx="2376264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8196" y="2640748"/>
            <a:ext cx="2376264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46262" y="4850223"/>
            <a:ext cx="2376264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3596" y="3804991"/>
            <a:ext cx="1851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Чародейкою зимою..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19872" y="2636912"/>
            <a:ext cx="2376264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Тютчев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28184" y="685769"/>
            <a:ext cx="2376264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872" y="685769"/>
            <a:ext cx="2376264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692696"/>
            <a:ext cx="2376264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872" y="4869160"/>
            <a:ext cx="2376264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1013" y="4869160"/>
            <a:ext cx="2376264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2727145"/>
            <a:ext cx="2376264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8196" y="2640748"/>
            <a:ext cx="2376264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46262" y="4850223"/>
            <a:ext cx="2376264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610" y="792795"/>
            <a:ext cx="2150787" cy="13839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30" y="792795"/>
            <a:ext cx="2163642" cy="13839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30" y="2727145"/>
            <a:ext cx="2186596" cy="14622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41" y="4918856"/>
            <a:ext cx="1872208" cy="14847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30960" y="6095425"/>
            <a:ext cx="1851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Чародейкою зимою..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108" y="4947436"/>
            <a:ext cx="1937792" cy="145576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99" y="4924802"/>
            <a:ext cx="2011385" cy="15010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378" y="2809207"/>
            <a:ext cx="1216628" cy="14200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96" y="768866"/>
            <a:ext cx="1587698" cy="14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0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1607" y="1489139"/>
            <a:ext cx="5365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«Толстый и тонкий»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1669844">
            <a:off x="3248400" y="2058891"/>
            <a:ext cx="697940" cy="12892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3401111"/>
            <a:ext cx="464037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три объяснения, почему…?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Что, если…?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вы считаете…?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ли…?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 ли вы…?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различие…?</a:t>
            </a:r>
          </a:p>
          <a:p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 rot="19630616">
            <a:off x="5873805" y="2013616"/>
            <a:ext cx="697940" cy="12892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222775" y="3428999"/>
            <a:ext cx="16059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ли?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звали?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5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573016"/>
            <a:ext cx="8229600" cy="125272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воссоздание из хаоса своего проекта решения проблемы. Это создание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микрогруппами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индивидуально своего мира, текста, рисунка, проекта, решения. 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Создаются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работы: рисунки,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сочинения, рассказы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стихотворения, загадки.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Идёт работа по выполнению заданий, которые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даёт учитель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2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429000"/>
            <a:ext cx="8229600" cy="125272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Афиширование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вывешивание, наглядное представление результатов деятельности мастера и учеников. Это может быть текст, схема, проект и ознакомление с ними всех.  На этом этапе все ученики ходят, обсуждают, выделяют оригинальные интересные идеи, защищают свои творческие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1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413338"/>
            <a:ext cx="8496944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Разрыв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–приращение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знаниях. Это кульминация творческого процесса, новое выделение учеником предмета и осознание неполноты своего знания, побуждение к новому углублению в проблему. Результат этого этапа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инсайт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(озарение). </a:t>
            </a:r>
          </a:p>
        </p:txBody>
      </p:sp>
    </p:spTree>
    <p:extLst>
      <p:ext uri="{BB962C8B-B14F-4D97-AF65-F5344CB8AC3E}">
        <p14:creationId xmlns:p14="http://schemas.microsoft.com/office/powerpoint/2010/main" val="26638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861048"/>
            <a:ext cx="8229600" cy="125272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технология,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которой учитель – мастер вводит своих учеников в процесс познания через создание эмоциональной атмосферы, в которой ученик может проявить себя как творец. Каждый совершает открытия в предмете и в себе через личный опыт, а учитель - мастер продумывает действия и материал, который позволит ребёнку проявить себя через творчество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6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2924944"/>
            <a:ext cx="8229600" cy="125272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 неожиданно и ярко,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влажной неба синеве,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Воздушная воздвиглась арка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своем минутном торжестве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 в леса вонзила,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 за облака ушла —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полнеба обхватила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высоте изнемогла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О, в этом радужном виденье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нега для очей!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дано нам на мгновенье,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Лови его — лови скорей!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Смотри — оно уж побледнело,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минута, две — и что ж?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Ушло, как то уйдет всецело,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ты и дышишь и живешь.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3685677" cy="4509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5151023"/>
            <a:ext cx="177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Ф.И.Тютчев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21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29000"/>
            <a:ext cx="8229600" cy="125272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Индуктор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всё то, что побуждает ребёнка к действию. В качестве индуктора может выступать слово, текст, предмет, звук, рисунок, форма – всё то, что способно вызвать поток ассоциаций. Это может быть и задание, но неожиданное, загадочное.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66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429000"/>
            <a:ext cx="8229600" cy="125272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Деконструкция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разрушение, неспособность выполнить задание имеющимися средствами. Это работа с материалом, текстом, моделями, звуками, веществами.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На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этапе ставится проблема и отделяется известное от неизвестного, осуществляется работа с информационным материалом, словарями, учебниками, компьютером и другими источниками, то есть создаётся информационный запрос. </a:t>
            </a:r>
          </a:p>
        </p:txBody>
      </p:sp>
    </p:spTree>
    <p:extLst>
      <p:ext uri="{BB962C8B-B14F-4D97-AF65-F5344CB8AC3E}">
        <p14:creationId xmlns:p14="http://schemas.microsoft.com/office/powerpoint/2010/main" val="779166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828600" y="2564904"/>
            <a:ext cx="8229600" cy="12527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1.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Самоконструкция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2.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Социоконструкция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Социализация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992597"/>
            <a:ext cx="7327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Мини-этапы для этапов мастерской: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030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25272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ассоциативная головоломка нового поколения.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 ассоциативную цепочку из девяти картинок, замкнутых в стандартное поле как для игры в «Крестики -нолики».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6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агетная рамка 14"/>
          <p:cNvSpPr/>
          <p:nvPr/>
        </p:nvSpPr>
        <p:spPr>
          <a:xfrm>
            <a:off x="6105626" y="4594864"/>
            <a:ext cx="2752825" cy="1921845"/>
          </a:xfrm>
          <a:prstGeom prst="bevel">
            <a:avLst>
              <a:gd name="adj" fmla="val 1912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336885" y="365761"/>
            <a:ext cx="2752825" cy="1921845"/>
          </a:xfrm>
          <a:prstGeom prst="bevel">
            <a:avLst>
              <a:gd name="adj" fmla="val 1912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3242110" y="365761"/>
            <a:ext cx="2752825" cy="1921845"/>
          </a:xfrm>
          <a:prstGeom prst="bevel">
            <a:avLst>
              <a:gd name="adj" fmla="val 1912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6105626" y="365761"/>
            <a:ext cx="2752825" cy="1921845"/>
          </a:xfrm>
          <a:prstGeom prst="bevel">
            <a:avLst>
              <a:gd name="adj" fmla="val 1912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336885" y="2480312"/>
            <a:ext cx="2752825" cy="1921845"/>
          </a:xfrm>
          <a:prstGeom prst="bevel">
            <a:avLst>
              <a:gd name="adj" fmla="val 1912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3242110" y="2480311"/>
            <a:ext cx="2752825" cy="1921845"/>
          </a:xfrm>
          <a:prstGeom prst="bevel">
            <a:avLst>
              <a:gd name="adj" fmla="val 1912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Багетная рамка 11"/>
          <p:cNvSpPr/>
          <p:nvPr/>
        </p:nvSpPr>
        <p:spPr>
          <a:xfrm>
            <a:off x="6105626" y="2480310"/>
            <a:ext cx="2752825" cy="1921845"/>
          </a:xfrm>
          <a:prstGeom prst="bevel">
            <a:avLst>
              <a:gd name="adj" fmla="val 1912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агетная рамка 12"/>
          <p:cNvSpPr/>
          <p:nvPr/>
        </p:nvSpPr>
        <p:spPr>
          <a:xfrm>
            <a:off x="336885" y="4594864"/>
            <a:ext cx="2752825" cy="1921845"/>
          </a:xfrm>
          <a:prstGeom prst="bevel">
            <a:avLst>
              <a:gd name="adj" fmla="val 1912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агетная рамка 13"/>
          <p:cNvSpPr/>
          <p:nvPr/>
        </p:nvSpPr>
        <p:spPr>
          <a:xfrm>
            <a:off x="3242110" y="4594864"/>
            <a:ext cx="2752825" cy="1921845"/>
          </a:xfrm>
          <a:prstGeom prst="bevel">
            <a:avLst>
              <a:gd name="adj" fmla="val 1912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8" t="9544" r="8027" b="7369"/>
          <a:stretch/>
        </p:blipFill>
        <p:spPr>
          <a:xfrm>
            <a:off x="3311868" y="2507118"/>
            <a:ext cx="1372524" cy="1774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1" y="436296"/>
            <a:ext cx="2066150" cy="17807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35" y="436296"/>
            <a:ext cx="1930819" cy="17807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0" b="5492"/>
          <a:stretch/>
        </p:blipFill>
        <p:spPr>
          <a:xfrm flipH="1">
            <a:off x="6648010" y="436296"/>
            <a:ext cx="1668055" cy="17757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35695" y="2562701"/>
            <a:ext cx="1588290" cy="17788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30" y="4667927"/>
            <a:ext cx="1298616" cy="177571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9" b="6585"/>
          <a:stretch/>
        </p:blipFill>
        <p:spPr>
          <a:xfrm>
            <a:off x="3768687" y="4667926"/>
            <a:ext cx="1661865" cy="177571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6"/>
          <a:stretch/>
        </p:blipFill>
        <p:spPr>
          <a:xfrm>
            <a:off x="922120" y="4648465"/>
            <a:ext cx="1428348" cy="1814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96" y="2813968"/>
            <a:ext cx="762000" cy="12763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311868" y="3669642"/>
            <a:ext cx="2618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latin typeface="CorridaCTT" pitchFamily="2" charset="0"/>
              </a:rPr>
              <a:t>Пушкин </a:t>
            </a:r>
          </a:p>
          <a:p>
            <a:pPr algn="r"/>
            <a:r>
              <a:rPr lang="ru-RU" sz="2000" dirty="0" smtClean="0">
                <a:latin typeface="CorridaCTT" pitchFamily="2" charset="0"/>
              </a:rPr>
              <a:t>Александр Сергеевич</a:t>
            </a:r>
            <a:endParaRPr lang="ru-RU" sz="2000" dirty="0">
              <a:latin typeface="CorridaCTT" pitchFamily="2" charset="0"/>
            </a:endParaRPr>
          </a:p>
        </p:txBody>
      </p:sp>
      <p:sp>
        <p:nvSpPr>
          <p:cNvPr id="33" name="Багетная рамка 32"/>
          <p:cNvSpPr/>
          <p:nvPr/>
        </p:nvSpPr>
        <p:spPr>
          <a:xfrm>
            <a:off x="3242110" y="2491220"/>
            <a:ext cx="2752825" cy="1921845"/>
          </a:xfrm>
          <a:prstGeom prst="bevel">
            <a:avLst>
              <a:gd name="adj" fmla="val 1912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58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агетная рамка 14"/>
          <p:cNvSpPr/>
          <p:nvPr/>
        </p:nvSpPr>
        <p:spPr>
          <a:xfrm>
            <a:off x="6105626" y="4594864"/>
            <a:ext cx="2752825" cy="1921845"/>
          </a:xfrm>
          <a:prstGeom prst="bevel">
            <a:avLst>
              <a:gd name="adj" fmla="val 1912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336885" y="365761"/>
            <a:ext cx="2752825" cy="1921845"/>
          </a:xfrm>
          <a:prstGeom prst="bevel">
            <a:avLst>
              <a:gd name="adj" fmla="val 1912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3242110" y="365761"/>
            <a:ext cx="2752825" cy="1921845"/>
          </a:xfrm>
          <a:prstGeom prst="bevel">
            <a:avLst>
              <a:gd name="adj" fmla="val 1912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6105626" y="365761"/>
            <a:ext cx="2752825" cy="1921845"/>
          </a:xfrm>
          <a:prstGeom prst="bevel">
            <a:avLst>
              <a:gd name="adj" fmla="val 1912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336885" y="2480312"/>
            <a:ext cx="2752825" cy="1921845"/>
          </a:xfrm>
          <a:prstGeom prst="bevel">
            <a:avLst>
              <a:gd name="adj" fmla="val 1912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3242110" y="2480311"/>
            <a:ext cx="2752825" cy="1921845"/>
          </a:xfrm>
          <a:prstGeom prst="bevel">
            <a:avLst>
              <a:gd name="adj" fmla="val 1912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Багетная рамка 11"/>
          <p:cNvSpPr/>
          <p:nvPr/>
        </p:nvSpPr>
        <p:spPr>
          <a:xfrm>
            <a:off x="6105626" y="2480310"/>
            <a:ext cx="2752825" cy="1921845"/>
          </a:xfrm>
          <a:prstGeom prst="bevel">
            <a:avLst>
              <a:gd name="adj" fmla="val 1912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агетная рамка 12"/>
          <p:cNvSpPr/>
          <p:nvPr/>
        </p:nvSpPr>
        <p:spPr>
          <a:xfrm>
            <a:off x="336885" y="4594864"/>
            <a:ext cx="2752825" cy="1921845"/>
          </a:xfrm>
          <a:prstGeom prst="bevel">
            <a:avLst>
              <a:gd name="adj" fmla="val 1912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агетная рамка 13"/>
          <p:cNvSpPr/>
          <p:nvPr/>
        </p:nvSpPr>
        <p:spPr>
          <a:xfrm>
            <a:off x="3242110" y="4594864"/>
            <a:ext cx="2752825" cy="1921845"/>
          </a:xfrm>
          <a:prstGeom prst="bevel">
            <a:avLst>
              <a:gd name="adj" fmla="val 1912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386529" y="3571158"/>
            <a:ext cx="2608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>
                <a:latin typeface="CorridaCTT" pitchFamily="2" charset="0"/>
              </a:rPr>
              <a:t>Чехов </a:t>
            </a:r>
          </a:p>
          <a:p>
            <a:pPr algn="r"/>
            <a:r>
              <a:rPr lang="ru-RU" sz="2400" dirty="0" smtClean="0">
                <a:latin typeface="CorridaCTT" pitchFamily="2" charset="0"/>
              </a:rPr>
              <a:t>Антон Павлович</a:t>
            </a:r>
            <a:endParaRPr lang="ru-RU" sz="2400" dirty="0">
              <a:latin typeface="CorridaCTT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2" t="37662" r="27642" b="16865"/>
          <a:stretch/>
        </p:blipFill>
        <p:spPr>
          <a:xfrm>
            <a:off x="6318611" y="439323"/>
            <a:ext cx="2326854" cy="1774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38" b="13054"/>
          <a:stretch/>
        </p:blipFill>
        <p:spPr>
          <a:xfrm>
            <a:off x="3386529" y="456204"/>
            <a:ext cx="2451402" cy="1740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5" r="19598"/>
          <a:stretch/>
        </p:blipFill>
        <p:spPr>
          <a:xfrm>
            <a:off x="3269668" y="2520691"/>
            <a:ext cx="1358087" cy="17155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47"/>
          <a:stretch/>
        </p:blipFill>
        <p:spPr>
          <a:xfrm>
            <a:off x="481544" y="439323"/>
            <a:ext cx="2434912" cy="1757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3" y="4667961"/>
            <a:ext cx="2367534" cy="177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" b="7640"/>
          <a:stretch/>
        </p:blipFill>
        <p:spPr>
          <a:xfrm>
            <a:off x="995611" y="2577489"/>
            <a:ext cx="1604092" cy="174721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70" y="4693159"/>
            <a:ext cx="2560320" cy="1707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67" y="2518763"/>
            <a:ext cx="2150667" cy="1166737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 rot="20509824">
            <a:off x="6567438" y="2654081"/>
            <a:ext cx="752954" cy="329926"/>
          </a:xfrm>
          <a:prstGeom prst="roundRect">
            <a:avLst>
              <a:gd name="adj" fmla="val 3130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1678">
            <a:off x="6156132" y="3255951"/>
            <a:ext cx="1009733" cy="127066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381" y="4667961"/>
            <a:ext cx="1279712" cy="1781831"/>
          </a:xfrm>
          <a:prstGeom prst="rect">
            <a:avLst/>
          </a:prstGeom>
        </p:spPr>
      </p:pic>
      <p:sp>
        <p:nvSpPr>
          <p:cNvPr id="16" name="Багетная рамка 15"/>
          <p:cNvSpPr/>
          <p:nvPr/>
        </p:nvSpPr>
        <p:spPr>
          <a:xfrm>
            <a:off x="3235817" y="2490171"/>
            <a:ext cx="2752825" cy="1921845"/>
          </a:xfrm>
          <a:prstGeom prst="bevel">
            <a:avLst>
              <a:gd name="adj" fmla="val 1912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 t="3287" r="10386" b="7670"/>
          <a:stretch/>
        </p:blipFill>
        <p:spPr>
          <a:xfrm>
            <a:off x="7865806" y="3581526"/>
            <a:ext cx="903243" cy="74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7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221</TotalTime>
  <Words>317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Мастер-класс  «Остановись, прекрасное мгновенье…»</vt:lpstr>
      <vt:lpstr>        Мастерская – это технология, при помощи которой учитель – мастер вводит своих учеников в процесс познания через создание эмоциональной атмосферы, в которой ученик может проявить себя как творец. Каждый совершает открытия в предмете и в себе через личный опыт, а учитель - мастер продумывает действия и материал, который позволит ребёнку проявить себя через творчество.    </vt:lpstr>
      <vt:lpstr>Как неожиданно и ярко, На влажной неба синеве, Воздушная воздвиглась арка В своем минутном торжестве! Один конец в леса вонзила, Другим за облака ушла — Она полнеба обхватила И в высоте изнемогла.  О, в этом радужном виденье Какая нега для очей! Оно дано нам на мгновенье, Лови его — лови скорей! Смотри — оно уж побледнело, Еще минута, две — и что ж? Ушло, как то уйдет всецело, Чем ты и дышишь и живешь. </vt:lpstr>
      <vt:lpstr>Индуктор – всё то, что побуждает ребёнка к действию. В качестве индуктора может выступать слово, текст, предмет, звук, рисунок, форма – всё то, что способно вызвать поток ассоциаций. Это может быть и задание, но неожиданное, загадочное.  </vt:lpstr>
      <vt:lpstr>         Деконструкция – разрушение, неспособность выполнить задание имеющимися средствами. Это работа с материалом, текстом, моделями, звуками, веществами.           На этом этапе ставится проблема и отделяется известное от неизвестного, осуществляется работа с информационным материалом, словарями, учебниками, компьютером и другими источниками, то есть создаётся информационный запрос. </vt:lpstr>
      <vt:lpstr>     1. Самоконструкция           2. Социоконструкция  3. Социализация</vt:lpstr>
      <vt:lpstr> Кроссенс?  Это ассоциативная головоломка нового поколения. Кроссенс представляет собой ассоциативную цепочку из девяти картинок, замкнутых в стандартное поле как для игры в «Крестики -нолики».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Реконструкция – воссоздание из хаоса своего проекта решения проблемы. Это создание микрогруппами или индивидуально своего мира, текста, рисунка, проекта, решения. Создаются творческие работы: рисунки, сочинения, рассказы, стихотворения, загадки. Идёт работа по выполнению заданий, которые даёт учитель.  </vt:lpstr>
      <vt:lpstr>      Афиширование – это вывешивание, наглядное представление результатов деятельности мастера и учеников. Это может быть текст, схема, проект и ознакомление с ними всех.  На этом этапе все ученики ходят, обсуждают, выделяют оригинальные интересные идеи, защищают свои творческие работы..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по теме: «Модные тенденции-2017 для детей и подростков»</dc:title>
  <dc:creator>Елена</dc:creator>
  <cp:lastModifiedBy>Елена</cp:lastModifiedBy>
  <cp:revision>28</cp:revision>
  <dcterms:created xsi:type="dcterms:W3CDTF">2017-02-05T20:36:18Z</dcterms:created>
  <dcterms:modified xsi:type="dcterms:W3CDTF">2018-03-29T17:24:28Z</dcterms:modified>
</cp:coreProperties>
</file>